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514" r:id="rId2"/>
    <p:sldId id="547" r:id="rId3"/>
    <p:sldId id="548" r:id="rId4"/>
  </p:sldIdLst>
  <p:sldSz cx="9144000" cy="6858000" type="screen4x3"/>
  <p:notesSz cx="7315200" cy="9601200"/>
  <p:embeddedFontLst>
    <p:embeddedFont>
      <p:font typeface="Gill Sans MT" panose="020B0502020104020203" pitchFamily="34" charset="0"/>
      <p:regular r:id="rId7"/>
      <p:bold r:id="rId8"/>
      <p:italic r:id="rId9"/>
      <p:boldItalic r:id="rId10"/>
    </p:embeddedFont>
    <p:embeddedFont>
      <p:font typeface="Franklin Gothic Medium" panose="020B0603020102020204" pitchFamily="34" charset="0"/>
      <p:regular r:id="rId11"/>
      <p:italic r:id="rId12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1DA4A3-E27C-624B-AF04-FBD80E5B1101}">
          <p14:sldIdLst>
            <p14:sldId id="514"/>
            <p14:sldId id="547"/>
            <p14:sldId id="5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191C"/>
    <a:srgbClr val="FFCC99"/>
    <a:srgbClr val="FFEABE"/>
    <a:srgbClr val="C0C0C0"/>
    <a:srgbClr val="DDDDDD"/>
    <a:srgbClr val="808080"/>
    <a:srgbClr val="B2B2B2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9" autoAdjust="0"/>
    <p:restoredTop sz="95701" autoAdjust="0"/>
  </p:normalViewPr>
  <p:slideViewPr>
    <p:cSldViewPr snapToGrid="0">
      <p:cViewPr varScale="1">
        <p:scale>
          <a:sx n="108" d="100"/>
          <a:sy n="108" d="100"/>
        </p:scale>
        <p:origin x="1686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-2484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06" tIns="47503" rIns="95006" bIns="47503" numCol="1" anchor="t" anchorCtr="0" compatLnSpc="1">
            <a:prstTxWarp prst="textNoShape">
              <a:avLst/>
            </a:prstTxWarp>
          </a:bodyPr>
          <a:lstStyle>
            <a:lvl1pPr defTabSz="949325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1788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06" tIns="47503" rIns="95006" bIns="4750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06" tIns="47503" rIns="95006" bIns="47503" numCol="1" anchor="b" anchorCtr="0" compatLnSpc="1">
            <a:prstTxWarp prst="textNoShape">
              <a:avLst/>
            </a:prstTxWarp>
          </a:bodyPr>
          <a:lstStyle>
            <a:lvl1pPr defTabSz="949325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32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06" tIns="47503" rIns="95006" bIns="47503" numCol="1" anchor="t" anchorCtr="0" compatLnSpc="1">
            <a:prstTxWarp prst="textNoShape">
              <a:avLst/>
            </a:prstTxWarp>
          </a:bodyPr>
          <a:lstStyle>
            <a:lvl1pPr defTabSz="949325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1788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06" tIns="47503" rIns="95006" bIns="4750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06" tIns="47503" rIns="95006" bIns="475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Textmasterformate durch Klicken bearbeiten</a:t>
            </a:r>
          </a:p>
          <a:p>
            <a:pPr lvl="1"/>
            <a:r>
              <a:rPr lang="en-US" noProof="0" smtClean="0"/>
              <a:t>Zweite Ebene</a:t>
            </a:r>
          </a:p>
          <a:p>
            <a:pPr lvl="2"/>
            <a:r>
              <a:rPr lang="en-US" noProof="0" smtClean="0"/>
              <a:t>Dritte Ebene</a:t>
            </a:r>
          </a:p>
          <a:p>
            <a:pPr lvl="3"/>
            <a:r>
              <a:rPr lang="en-US" noProof="0" smtClean="0"/>
              <a:t>Vierte Ebene</a:t>
            </a:r>
          </a:p>
          <a:p>
            <a:pPr lvl="4"/>
            <a:r>
              <a:rPr lang="en-US" noProof="0" smtClean="0"/>
              <a:t>Fünfte Ebene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06" tIns="47503" rIns="95006" bIns="47503" numCol="1" anchor="b" anchorCtr="0" compatLnSpc="1">
            <a:prstTxWarp prst="textNoShape">
              <a:avLst/>
            </a:prstTxWarp>
          </a:bodyPr>
          <a:lstStyle>
            <a:lvl1pPr defTabSz="949325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1788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06" tIns="47503" rIns="95006" bIns="4750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 smtClean="0"/>
            </a:lvl1pPr>
          </a:lstStyle>
          <a:p>
            <a:pPr>
              <a:defRPr/>
            </a:pPr>
            <a:fld id="{366CA0A3-711A-4A84-8240-0DF37DE695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1577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7989888" y="184150"/>
            <a:ext cx="83026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defRPr/>
            </a:pPr>
            <a:fld id="{8EC29775-DA59-428D-AB09-7DD0446BEEE8}" type="slidenum">
              <a:rPr lang="de-DE" sz="1500" smtClean="0">
                <a:latin typeface="Source Sans Pro" panose="020B0503030403020204" pitchFamily="34" charset="0"/>
              </a:rPr>
              <a:pPr algn="r">
                <a:defRPr/>
              </a:pPr>
              <a:t>‹#›</a:t>
            </a:fld>
            <a:endParaRPr lang="de-DE" sz="1500" dirty="0">
              <a:latin typeface="Source Sans Pro" panose="020B0503030403020204" pitchFamily="34" charset="0"/>
            </a:endParaRPr>
          </a:p>
        </p:txBody>
      </p:sp>
      <p:sp>
        <p:nvSpPr>
          <p:cNvPr id="18739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772400" cy="1470025"/>
          </a:xfrm>
        </p:spPr>
        <p:txBody>
          <a:bodyPr/>
          <a:lstStyle>
            <a:lvl1pPr>
              <a:defRPr sz="3200">
                <a:solidFill>
                  <a:srgbClr val="8C191C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19676" y="3098800"/>
            <a:ext cx="7763924" cy="1335088"/>
          </a:xfrm>
        </p:spPr>
        <p:txBody>
          <a:bodyPr/>
          <a:lstStyle>
            <a:lvl1pPr marL="0" indent="0" algn="ctr">
              <a:buNone/>
              <a:defRPr>
                <a:latin typeface="Source Sans Pro" panose="020B0503030403020204" pitchFamily="34" charset="0"/>
              </a:defRPr>
            </a:lvl1pPr>
            <a:lvl2pPr marL="0" indent="0" algn="ctr">
              <a:buNone/>
              <a:defRPr>
                <a:latin typeface="Source Sans Pro" panose="020B0503030403020204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Gill Sans MT" pitchFamily="34" charset="0"/>
              </a:defRPr>
            </a:lvl1pPr>
            <a:lvl2pPr>
              <a:defRPr>
                <a:latin typeface="Gill Sans MT" pitchFamily="34" charset="0"/>
              </a:defRPr>
            </a:lvl2pPr>
            <a:lvl3pPr>
              <a:defRPr>
                <a:latin typeface="Gill Sans MT" pitchFamily="34" charset="0"/>
              </a:defRPr>
            </a:lvl3pPr>
            <a:lvl4pPr>
              <a:defRPr>
                <a:latin typeface="Gill Sans MT" pitchFamily="34" charset="0"/>
              </a:defRPr>
            </a:lvl4pPr>
            <a:lvl5pPr>
              <a:defRPr>
                <a:latin typeface="Gill Sans M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447433" y="1129445"/>
            <a:ext cx="4038600" cy="53990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3990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0"/>
          </p:nvPr>
        </p:nvSpPr>
        <p:spPr>
          <a:xfrm>
            <a:off x="447432" y="1129445"/>
            <a:ext cx="8235459" cy="53990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, no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399087"/>
          </a:xfrm>
        </p:spPr>
        <p:txBody>
          <a:bodyPr/>
          <a:lstStyle>
            <a:lvl1pPr marL="0" indent="0">
              <a:buNone/>
              <a:tabLst>
                <a:tab pos="457200" algn="l"/>
              </a:tabLst>
              <a:defRPr/>
            </a:lvl1pPr>
            <a:lvl2pPr marL="571500" indent="-288925">
              <a:defRPr/>
            </a:lvl2pPr>
            <a:lvl3pPr marL="914400" indent="-228600">
              <a:defRPr/>
            </a:lvl3pPr>
            <a:lvl4pPr marL="1371600" indent="-228600">
              <a:defRPr/>
            </a:lvl4pPr>
            <a:lvl5pPr marL="1828800" indent="-228600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447433" y="1129445"/>
            <a:ext cx="4038600" cy="53990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>
                <a:latin typeface="Gill Sans MT" pitchFamily="34" charset="0"/>
              </a:defRPr>
            </a:lvl1pPr>
            <a:lvl2pPr>
              <a:defRPr>
                <a:latin typeface="Gill Sans MT" pitchFamily="34" charset="0"/>
              </a:defRPr>
            </a:lvl2pPr>
            <a:lvl3pPr>
              <a:defRPr>
                <a:latin typeface="Gill Sans MT" pitchFamily="34" charset="0"/>
              </a:defRPr>
            </a:lvl3pPr>
            <a:lvl4pPr>
              <a:defRPr>
                <a:latin typeface="Gill Sans MT" pitchFamily="34" charset="0"/>
              </a:defRPr>
            </a:lvl4pPr>
            <a:lvl5pPr>
              <a:defRPr>
                <a:latin typeface="Gill Sans M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5539"/>
            <a:ext cx="4038600" cy="2608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5539"/>
            <a:ext cx="4038600" cy="2608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3962400"/>
            <a:ext cx="4038600" cy="2608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3"/>
          <p:cNvSpPr>
            <a:spLocks noGrp="1"/>
          </p:cNvSpPr>
          <p:nvPr>
            <p:ph sz="half" idx="11"/>
          </p:nvPr>
        </p:nvSpPr>
        <p:spPr>
          <a:xfrm>
            <a:off x="4648200" y="3962400"/>
            <a:ext cx="4038600" cy="2608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9144000" cy="693420"/>
          </a:xfrm>
          <a:prstGeom prst="rect">
            <a:avLst/>
          </a:prstGeom>
          <a:solidFill>
            <a:srgbClr val="8C191C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8181975" y="186279"/>
            <a:ext cx="638175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defRPr/>
            </a:pPr>
            <a:r>
              <a:rPr lang="de-DE" sz="1200" b="0" dirty="0">
                <a:solidFill>
                  <a:schemeClr val="bg1"/>
                </a:solidFill>
                <a:latin typeface="Source Sans Pro" panose="020B0503030403020204" pitchFamily="34" charset="0"/>
              </a:rPr>
              <a:t> </a:t>
            </a:r>
            <a:fld id="{BAD78A19-0C3F-4723-B29D-99D0B2C47C43}" type="slidenum">
              <a:rPr lang="de-DE" sz="1500" b="0" smtClean="0">
                <a:solidFill>
                  <a:schemeClr val="bg1"/>
                </a:solidFill>
                <a:latin typeface="Source Sans Pro" panose="020B0503030403020204" pitchFamily="34" charset="0"/>
              </a:rPr>
              <a:pPr algn="r">
                <a:defRPr/>
              </a:pPr>
              <a:t>‹#›</a:t>
            </a:fld>
            <a:endParaRPr lang="de-DE" sz="1500" b="0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1029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856853" y="94298"/>
            <a:ext cx="7430294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30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29600" cy="539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896479" y="6581001"/>
            <a:ext cx="1247521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</a:rPr>
              <a:t>© HB</a:t>
            </a:r>
            <a:r>
              <a:rPr lang="en-US" sz="1200" baseline="0" dirty="0" smtClean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</a:rPr>
              <a:t> Risk Group</a:t>
            </a:r>
            <a:endParaRPr lang="en-US" sz="12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109294"/>
            <a:ext cx="676275" cy="4748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5" r:id="rId2"/>
    <p:sldLayoutId id="2147483670" r:id="rId3"/>
    <p:sldLayoutId id="2147483677" r:id="rId4"/>
    <p:sldLayoutId id="2147483678" r:id="rId5"/>
    <p:sldLayoutId id="2147483679" r:id="rId6"/>
    <p:sldLayoutId id="2147483680" r:id="rId7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0">
          <a:solidFill>
            <a:schemeClr val="bg1"/>
          </a:solidFill>
          <a:latin typeface="Source Sans Pro" panose="020B0503030403020204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Franklin Gothic Medium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Franklin Gothic Medium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Franklin Gothic Medium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Franklin Gothic Medium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accent2"/>
          </a:solidFill>
          <a:latin typeface="Franklin Gothic Medium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accent2"/>
          </a:solidFill>
          <a:latin typeface="Franklin Gothic Medium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accent2"/>
          </a:solidFill>
          <a:latin typeface="Franklin Gothic Medium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accent2"/>
          </a:solidFill>
          <a:latin typeface="Franklin Gothic Medium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Source Sans Pro" panose="020B0503030403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Source Sans Pro" panose="020B0503030403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Source Sans Pro" panose="020B0503030403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Source Sans Pro" panose="020B0503030403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936" y="861132"/>
            <a:ext cx="8922063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latin typeface="+mj-lt"/>
              </a:rPr>
              <a:t>New Design: </a:t>
            </a:r>
            <a:r>
              <a:rPr lang="en-US" sz="2300" b="1" dirty="0" smtClean="0">
                <a:latin typeface="+mj-lt"/>
              </a:rPr>
              <a:t>Long Beach Civic Center (City &amp; Port of Long Beach)</a:t>
            </a:r>
            <a:endParaRPr lang="en-US" sz="2300" b="1" dirty="0" smtClean="0">
              <a:latin typeface="+mj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3166" y="1464815"/>
            <a:ext cx="8886547" cy="4829453"/>
            <a:chOff x="106030" y="1260630"/>
            <a:chExt cx="8925519" cy="501971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30" y="1260630"/>
              <a:ext cx="8925519" cy="501971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74" t="76805" r="29945" b="18362"/>
            <a:stretch/>
          </p:blipFill>
          <p:spPr>
            <a:xfrm>
              <a:off x="5282208" y="5282214"/>
              <a:ext cx="1100831" cy="239697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142061" y="6078952"/>
            <a:ext cx="4089538" cy="229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</a:rPr>
              <a:t>Figure Source: </a:t>
            </a:r>
            <a:r>
              <a:rPr lang="en-US" sz="900" dirty="0" smtClean="0">
                <a:solidFill>
                  <a:schemeClr val="bg1"/>
                </a:solidFill>
              </a:rPr>
              <a:t>SOM/NYASE 2016 SEAOC presentation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56853" y="94298"/>
            <a:ext cx="7430294" cy="504825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What can I now do with FEMA P-58?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828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33166" y="1464815"/>
            <a:ext cx="8886547" cy="4829453"/>
            <a:chOff x="106030" y="1260630"/>
            <a:chExt cx="8925519" cy="501971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30" y="1260630"/>
              <a:ext cx="8925519" cy="501971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74" t="76805" r="29945" b="18362"/>
            <a:stretch/>
          </p:blipFill>
          <p:spPr>
            <a:xfrm>
              <a:off x="5282208" y="5282214"/>
              <a:ext cx="1100831" cy="239697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142061" y="6078952"/>
            <a:ext cx="4089538" cy="229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</a:rPr>
              <a:t>Figure Source: </a:t>
            </a:r>
            <a:r>
              <a:rPr lang="en-US" sz="900" dirty="0" smtClean="0">
                <a:solidFill>
                  <a:schemeClr val="bg1"/>
                </a:solidFill>
              </a:rPr>
              <a:t>SOM/NYASE 2016 SEAOC presentation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8" b="1786"/>
          <a:stretch/>
        </p:blipFill>
        <p:spPr bwMode="auto">
          <a:xfrm>
            <a:off x="370733" y="1955492"/>
            <a:ext cx="3128570" cy="378220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3774408" y="2841660"/>
            <a:ext cx="4992950" cy="3000032"/>
            <a:chOff x="3818796" y="1705318"/>
            <a:chExt cx="4992950" cy="3000032"/>
          </a:xfrm>
        </p:grpSpPr>
        <p:grpSp>
          <p:nvGrpSpPr>
            <p:cNvPr id="13" name="Group 12"/>
            <p:cNvGrpSpPr/>
            <p:nvPr/>
          </p:nvGrpSpPr>
          <p:grpSpPr>
            <a:xfrm>
              <a:off x="3818796" y="1705318"/>
              <a:ext cx="4992950" cy="3000032"/>
              <a:chOff x="3282102" y="3082730"/>
              <a:chExt cx="5798138" cy="3751704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5"/>
              <a:srcRect l="42500" t="31146" r="19102" b="26278"/>
              <a:stretch/>
            </p:blipFill>
            <p:spPr>
              <a:xfrm>
                <a:off x="3282102" y="3082730"/>
                <a:ext cx="5798138" cy="3751704"/>
              </a:xfrm>
              <a:prstGeom prst="rect">
                <a:avLst/>
              </a:prstGeom>
            </p:spPr>
          </p:pic>
          <p:sp>
            <p:nvSpPr>
              <p:cNvPr id="16" name="Rectangle 15"/>
              <p:cNvSpPr/>
              <p:nvPr/>
            </p:nvSpPr>
            <p:spPr bwMode="auto">
              <a:xfrm>
                <a:off x="5748109" y="5869567"/>
                <a:ext cx="244841" cy="63723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5926446" y="3932183"/>
              <a:ext cx="210840" cy="382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56853" y="94298"/>
            <a:ext cx="7430294" cy="504825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What can I now do with FEMA P-58?</a:t>
            </a:r>
            <a:endParaRPr lang="en-US" sz="2800" dirty="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1936" y="861132"/>
            <a:ext cx="8922063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latin typeface="+mj-lt"/>
              </a:rPr>
              <a:t>New Design: </a:t>
            </a:r>
            <a:r>
              <a:rPr lang="en-US" sz="2300" b="1" dirty="0" smtClean="0">
                <a:latin typeface="+mj-lt"/>
              </a:rPr>
              <a:t>Long Beach Civic Center (City &amp; Port of Long Beach)</a:t>
            </a:r>
            <a:endParaRPr lang="en-US" sz="2300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253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33166" y="1464815"/>
            <a:ext cx="8886547" cy="4829453"/>
            <a:chOff x="106030" y="1260630"/>
            <a:chExt cx="8925519" cy="501971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30" y="1260630"/>
              <a:ext cx="8925519" cy="501971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74" t="76805" r="29945" b="18362"/>
            <a:stretch/>
          </p:blipFill>
          <p:spPr>
            <a:xfrm>
              <a:off x="5282208" y="5282214"/>
              <a:ext cx="1100831" cy="239697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142061" y="6078952"/>
            <a:ext cx="4089538" cy="229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</a:rPr>
              <a:t>Figure Source: </a:t>
            </a:r>
            <a:r>
              <a:rPr lang="en-US" sz="900" dirty="0" smtClean="0">
                <a:solidFill>
                  <a:schemeClr val="bg1"/>
                </a:solidFill>
              </a:rPr>
              <a:t>SOM/NYASE 2016 SEAOC presentation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8" b="1786"/>
          <a:stretch/>
        </p:blipFill>
        <p:spPr bwMode="auto">
          <a:xfrm>
            <a:off x="370733" y="1955492"/>
            <a:ext cx="3128570" cy="378220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3774408" y="2841660"/>
            <a:ext cx="4992950" cy="3000032"/>
            <a:chOff x="3818796" y="1705318"/>
            <a:chExt cx="4992950" cy="3000032"/>
          </a:xfrm>
        </p:grpSpPr>
        <p:grpSp>
          <p:nvGrpSpPr>
            <p:cNvPr id="13" name="Group 12"/>
            <p:cNvGrpSpPr/>
            <p:nvPr/>
          </p:nvGrpSpPr>
          <p:grpSpPr>
            <a:xfrm>
              <a:off x="3818796" y="1705318"/>
              <a:ext cx="4992950" cy="3000032"/>
              <a:chOff x="3282102" y="3082730"/>
              <a:chExt cx="5798138" cy="3751704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5"/>
              <a:srcRect l="42500" t="31146" r="19102" b="26278"/>
              <a:stretch/>
            </p:blipFill>
            <p:spPr>
              <a:xfrm>
                <a:off x="3282102" y="3082730"/>
                <a:ext cx="5798138" cy="3751704"/>
              </a:xfrm>
              <a:prstGeom prst="rect">
                <a:avLst/>
              </a:prstGeom>
            </p:spPr>
          </p:pic>
          <p:sp>
            <p:nvSpPr>
              <p:cNvPr id="16" name="Rectangle 15"/>
              <p:cNvSpPr/>
              <p:nvPr/>
            </p:nvSpPr>
            <p:spPr bwMode="auto">
              <a:xfrm>
                <a:off x="5748109" y="5869567"/>
                <a:ext cx="244841" cy="63723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5926446" y="3935506"/>
              <a:ext cx="210840" cy="316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879521" y="1631878"/>
            <a:ext cx="6600265" cy="255454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1397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lvl="0">
              <a:buClr>
                <a:schemeClr val="bg1"/>
              </a:buClr>
              <a:buSzPct val="125000"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Objectives (for design earthquake):</a:t>
            </a:r>
          </a:p>
          <a:p>
            <a:pPr marL="285750" lvl="0" indent="-28575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(few or no injuries)</a:t>
            </a:r>
          </a:p>
          <a:p>
            <a:pPr marL="285750" lvl="0" indent="-28575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 repair cost (&gt;5%)</a:t>
            </a:r>
          </a:p>
          <a:p>
            <a:pPr marL="285750" indent="-28575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 </a:t>
            </a:r>
            <a:r>
              <a:rPr lang="en-US" sz="2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reoccupancy</a:t>
            </a: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 (&gt;1 week)</a:t>
            </a:r>
          </a:p>
          <a:p>
            <a:pPr marL="285750" indent="-285750"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 functionality time (&gt;1 month)</a:t>
            </a:r>
          </a:p>
          <a:p>
            <a:pPr lvl="0">
              <a:buClr>
                <a:schemeClr val="bg1"/>
              </a:buClr>
              <a:buSzPct val="125000"/>
            </a:pPr>
            <a:endParaRPr lang="en-US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chemeClr val="bg1"/>
              </a:buClr>
              <a:buSzPct val="125000"/>
            </a:pP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~Gold Performance</a:t>
            </a:r>
          </a:p>
          <a:p>
            <a:pPr lvl="0">
              <a:buClr>
                <a:schemeClr val="bg1"/>
              </a:buClr>
              <a:buSzPct val="125000"/>
            </a:pP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USRC: 4-5 Star Performance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856853" y="94298"/>
            <a:ext cx="7430294" cy="504825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What can I now do with FEMA P-58?</a:t>
            </a:r>
            <a:endParaRPr lang="en-US" sz="2800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1936" y="861132"/>
            <a:ext cx="8922063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latin typeface="+mj-lt"/>
              </a:rPr>
              <a:t>New Design: </a:t>
            </a:r>
            <a:r>
              <a:rPr lang="en-US" sz="2300" b="1" dirty="0" smtClean="0">
                <a:latin typeface="+mj-lt"/>
              </a:rPr>
              <a:t>Long Beach Civic Center (City &amp; Port of Long Beach)</a:t>
            </a:r>
            <a:endParaRPr lang="en-US" sz="2300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48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ack presentation">
  <a:themeElements>
    <a:clrScheme name="0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ustom 1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solidFill>
          <a:schemeClr val="bg1"/>
        </a:solidFill>
      </a:spPr>
      <a:bodyPr wrap="none" rtlCol="0">
        <a:spAutoFit/>
      </a:bodyPr>
      <a:lstStyle>
        <a:defPPr algn="ctr">
          <a:defRPr sz="1600" dirty="0" smtClean="0">
            <a:solidFill>
              <a:srgbClr val="8C191C"/>
            </a:solidFill>
            <a:latin typeface="+mj-lt"/>
          </a:defRPr>
        </a:defPPr>
      </a:lstStyle>
    </a:txDef>
  </a:objectDefaults>
  <a:extraClrSchemeLst>
    <a:extraClrScheme>
      <a:clrScheme name="0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HB Risk presentation v2.potx" id="{63B9904C-F6ED-48FC-A0BF-6BA172793C3C}" vid="{50EA1612-13CB-4DEA-9AD3-7045912B18D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DegenkolbConference_FEMA-P-58_and_SP3_Haselton_2015_05_28_editNewFormat</Template>
  <TotalTime>2035</TotalTime>
  <Words>137</Words>
  <Application>Microsoft Office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Gill Sans MT</vt:lpstr>
      <vt:lpstr>Franklin Gothic Medium</vt:lpstr>
      <vt:lpstr>Source Sans Pro</vt:lpstr>
      <vt:lpstr>Times New Roman</vt:lpstr>
      <vt:lpstr>Jack presentation</vt:lpstr>
      <vt:lpstr>What can I now do with FEMA P-58?</vt:lpstr>
      <vt:lpstr>What can I now do with FEMA P-58?</vt:lpstr>
      <vt:lpstr>What can I now do with FEMA P-58?</vt:lpstr>
    </vt:vector>
  </TitlesOfParts>
  <Company>CSU Chico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FEMA P-58 (ATC-58) Methodology and the Seismic Performance Prediction Program (SP3)</dc:title>
  <dc:creator>Haselton, Curt</dc:creator>
  <cp:lastModifiedBy>Haselton, Curt</cp:lastModifiedBy>
  <cp:revision>268</cp:revision>
  <cp:lastPrinted>2016-10-26T22:00:38Z</cp:lastPrinted>
  <dcterms:created xsi:type="dcterms:W3CDTF">2015-05-28T13:25:50Z</dcterms:created>
  <dcterms:modified xsi:type="dcterms:W3CDTF">2017-10-27T17:10:10Z</dcterms:modified>
</cp:coreProperties>
</file>